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64229" autoAdjust="0"/>
  </p:normalViewPr>
  <p:slideViewPr>
    <p:cSldViewPr snapToGrid="0">
      <p:cViewPr varScale="1">
        <p:scale>
          <a:sx n="25" d="100"/>
          <a:sy n="25" d="100"/>
        </p:scale>
        <p:origin x="1260" y="44"/>
      </p:cViewPr>
      <p:guideLst/>
    </p:cSldViewPr>
  </p:slideViewPr>
  <p:notesTextViewPr>
    <p:cViewPr>
      <p:scale>
        <a:sx n="1" d="1"/>
        <a:sy n="1" d="1"/>
      </p:scale>
      <p:origin x="0" y="0"/>
    </p:cViewPr>
  </p:notesTextViewPr>
  <p:sorterViewPr>
    <p:cViewPr>
      <p:scale>
        <a:sx n="70" d="100"/>
        <a:sy n="70" d="100"/>
      </p:scale>
      <p:origin x="0" y="-761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rPr dirty="0"/>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Being an exceptional engineer means not only know HOW to build some killer features, but that you have the discernment to be able to identify and reject features or products that drive adverse outcomes. Most of you are preparing to become software engineers, and will likely wield more power than you realize.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dirty="0"/>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In this lesson, we’ll discuss a few examples of unintended consequences or potential for harm that likely were overlooked in the development of the corresponding software. What is NOT in this week’s discussion are discussions of ethical frameworks and moral tradeoffs. For instance: Does Uber destroy local taxi industries, or does Uber create a new, working gig economy? Does </a:t>
            </a:r>
            <a:r>
              <a:rPr dirty="0" err="1"/>
              <a:t>AirBNB</a:t>
            </a:r>
            <a:r>
              <a:rPr dirty="0"/>
              <a:t> drive up rents, or does it provide much needed competition to major hotel chains? Does Facebook and Reddit drive community, or misinformation? These are very interesting questions, and we’ll leave them to ethicists, economists, and sociologists to study and answer.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A machine-learning-based approach might eliminate this bias. When evaluating the model, the percentage of false positives and false negatives was roughly 30% in both ways (predicting higher risk, but didn’t re-offend or predicting lower risk, but did re-offend). However, if you break down this data by race, you can observe that white defendants are far more likely to be classified as lower risk (but re-offend) than they are to be classified as higher risk (and not re-offend). Black defendants, meanwhile, experience the opposite - being far more likely to be labeled as higher risk (and hence likely receiving a harsher sentence) even though they did not in fact re-offend. The scores that COMPAS assigns to defendants (high score means higher likelihood of recidivism) generally lean towards lower scores for white defendants and higher scores for black defendants. If computers can accurately predict which defendants are likely to commit new crimes, we could potentially reduce bias in our criminal justice system. However, when building such tools, it’s vital to evaluate them on multiple dimensions to ensure that we are not simply re-enforcing existing biases.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OfficeDepot compete to sell the same products to the same customers. If I’m Staples, and I’m trying to draw customers who might otherwise go to one of my competitors, I might say something like… “If you live within 20 miles of OfficeMax or OfficeDepot, you will see a cheaper price, otherwise you’ll see more.” This could let me drive revenues: customers who would have gone to a competitor see my low prices, customers who don’t have an alternative will pay the slightly higher price anyway. On the surface, this sounds fine. But: what if OfficeMax + OfficeDepot are primarily located in wealthy areas? If so, then our policy is actually saying: on the whole, charge wealthy customers less than poor customers. Whether this is an OK policy or not is a topic for a class on business ethics - what our interest as software engineers is is simply in recognizing that this could be an unintended harm.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t>As we build more and more complex software and in particular, machine learning models, it is also becoming increasingly important to quantify the climate impact of our software. For example, consider training GPT-3, which is the huge text-generation model that lets gmail/google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p>
          <a:p>
            <a:endParaRPr/>
          </a:p>
          <a:p>
            <a:r>
              <a:rPr u="sng">
                <a:hlinkClick r:id="rId3"/>
              </a:rPr>
              <a:t>http://jlsp.law.columbia.edu/2020/02/13/inaccessible-pizza-delivery-and-the-future-of-the-ada/</a:t>
            </a:r>
            <a:r>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Sometimes, making our software equitable simply means an additional set of implementation tasks - like making the dominos app work with a screenreader. Other times, we may need to seriously examine the systems of inequality that our software is built on: how can we build a system to predict criminal recidivism if we acknowledge that the data that we base these models off of is inherently biased? Eventually these issues will come to light, quite likely ultimately come at a cost to your company, both in terms of PR and financial penalties, perhaps more so than if the right decision were made the first time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After covering points on slide: Very related: How do we ensure an equitable experience for our diverse development team?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propublica.org/article/how-we-analyzed-the-compas-recidivism-algorith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wsj.com/articles/SB1000142412788732377720457818939181388153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6.png"/><Relationship Id="rId4" Type="http://schemas.openxmlformats.org/officeDocument/2006/relationships/hyperlink" Target="https://arxiv.org/pdf/1906.02243.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eater.com/2019/7/25/8930669/dominos-supreme-court-website-accessible-blind-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nytimes.com/interactive/2015/business/international/vw-diesel-emissions-scandal-explaine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dirty="0"/>
              <a:t>© 2021,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1: Engineering Equitable Software"/>
          <p:cNvSpPr txBox="1">
            <a:spLocks noGrp="1"/>
          </p:cNvSpPr>
          <p:nvPr>
            <p:ph type="subTitle" sz="quarter" idx="1"/>
          </p:nvPr>
        </p:nvSpPr>
        <p:spPr>
          <a:prstGeom prst="rect">
            <a:avLst/>
          </a:prstGeom>
        </p:spPr>
        <p:txBody>
          <a:bodyPr/>
          <a:lstStyle/>
          <a:p>
            <a:r>
              <a:rPr dirty="0"/>
              <a:t>Lecture 1</a:t>
            </a:r>
            <a:r>
              <a:rPr lang="en-US" dirty="0"/>
              <a:t>2</a:t>
            </a:r>
            <a:r>
              <a:rPr dirty="0"/>
              <a:t>.1: Engineering Equitable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flecting on these examples"/>
          <p:cNvSpPr txBox="1">
            <a:spLocks noGrp="1"/>
          </p:cNvSpPr>
          <p:nvPr>
            <p:ph type="title"/>
          </p:nvPr>
        </p:nvSpPr>
        <p:spPr>
          <a:prstGeom prst="rect">
            <a:avLst/>
          </a:prstGeom>
        </p:spPr>
        <p:txBody>
          <a:bodyPr/>
          <a:lstStyle/>
          <a:p>
            <a:r>
              <a:t>Reflecting on these examples</a:t>
            </a:r>
          </a:p>
        </p:txBody>
      </p:sp>
      <p:sp>
        <p:nvSpPr>
          <p:cNvPr id="191" name="Personal philosophies and business cas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Personal philosophies and business cases</a:t>
            </a:r>
          </a:p>
        </p:txBody>
      </p:sp>
      <p:pic>
        <p:nvPicPr>
          <p:cNvPr id="192" name="Lesson 11.1 - Engineering Equitable Software.001.jpeg" descr="Lesson 11.1 - Engineering Equitable Software.001.jpeg"/>
          <p:cNvPicPr>
            <a:picLocks noChangeAspect="1"/>
          </p:cNvPicPr>
          <p:nvPr/>
        </p:nvPicPr>
        <p:blipFill>
          <a:blip r:embed="rId3"/>
          <a:srcRect t="17785"/>
          <a:stretch>
            <a:fillRect/>
          </a:stretch>
        </p:blipFill>
        <p:spPr>
          <a:xfrm>
            <a:off x="1480314" y="3250619"/>
            <a:ext cx="10435563"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3" name="Lesson 11.1 - Engineering Equitable Software.002.jpeg" descr="Lesson 11.1 - Engineering Equitable Software.002.jpeg"/>
          <p:cNvPicPr>
            <a:picLocks noChangeAspect="1"/>
          </p:cNvPicPr>
          <p:nvPr/>
        </p:nvPicPr>
        <p:blipFill>
          <a:blip r:embed="rId4"/>
          <a:srcRect t="17212"/>
          <a:stretch>
            <a:fillRect/>
          </a:stretch>
        </p:blipFill>
        <p:spPr>
          <a:xfrm>
            <a:off x="12930358" y="3250619"/>
            <a:ext cx="10363289"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4" name="Lesson 11.1 - Engineering Equitable Software.004.jpeg" descr="Lesson 11.1 - Engineering Equitable Software.004.jpeg"/>
          <p:cNvPicPr>
            <a:picLocks noChangeAspect="1"/>
          </p:cNvPicPr>
          <p:nvPr/>
        </p:nvPicPr>
        <p:blipFill>
          <a:blip r:embed="rId5"/>
          <a:srcRect t="17242"/>
          <a:stretch>
            <a:fillRect/>
          </a:stretch>
        </p:blipFill>
        <p:spPr>
          <a:xfrm>
            <a:off x="1514445" y="8827277"/>
            <a:ext cx="10367145"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5" name="Lesson 11.1 - Engineering Equitable Software.005.jpeg" descr="Lesson 11.1 - Engineering Equitable Software.005.jpeg"/>
          <p:cNvPicPr>
            <a:picLocks noChangeAspect="1"/>
          </p:cNvPicPr>
          <p:nvPr/>
        </p:nvPicPr>
        <p:blipFill>
          <a:blip r:embed="rId6"/>
          <a:srcRect t="17213"/>
          <a:stretch>
            <a:fillRect/>
          </a:stretch>
        </p:blipFill>
        <p:spPr>
          <a:xfrm>
            <a:off x="12930159" y="8814577"/>
            <a:ext cx="10363466" cy="4826001"/>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Engineering Equitable Software"/>
          <p:cNvSpPr txBox="1">
            <a:spLocks noGrp="1"/>
          </p:cNvSpPr>
          <p:nvPr>
            <p:ph type="title"/>
          </p:nvPr>
        </p:nvSpPr>
        <p:spPr>
          <a:prstGeom prst="rect">
            <a:avLst/>
          </a:prstGeom>
        </p:spPr>
        <p:txBody>
          <a:bodyPr/>
          <a:lstStyle/>
          <a:p>
            <a:r>
              <a:t>Engineering Equitable Software</a:t>
            </a:r>
          </a:p>
        </p:txBody>
      </p:sp>
      <p:sp>
        <p:nvSpPr>
          <p:cNvPr id="200" name="This week’s roadmap"/>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This week’s roadmap</a:t>
            </a:r>
          </a:p>
        </p:txBody>
      </p:sp>
      <p:sp>
        <p:nvSpPr>
          <p:cNvPr id="201" name="This lesson: What does it mean to build software that is equitable?…"/>
          <p:cNvSpPr txBox="1">
            <a:spLocks noGrp="1"/>
          </p:cNvSpPr>
          <p:nvPr>
            <p:ph type="body" idx="1"/>
          </p:nvPr>
        </p:nvSpPr>
        <p:spPr>
          <a:prstGeom prst="rect">
            <a:avLst/>
          </a:prstGeom>
        </p:spPr>
        <p:txBody>
          <a:bodyPr/>
          <a:lstStyle/>
          <a:p>
            <a:r>
              <a:rPr dirty="0"/>
              <a:t>This lesson: What does it mean to build software that is equitable?</a:t>
            </a:r>
          </a:p>
          <a:p>
            <a:r>
              <a:rPr dirty="0"/>
              <a:t>1</a:t>
            </a:r>
            <a:r>
              <a:rPr lang="en-US" dirty="0"/>
              <a:t>2</a:t>
            </a:r>
            <a:r>
              <a:rPr dirty="0"/>
              <a:t>.2: Ethics in Software Engineering</a:t>
            </a:r>
          </a:p>
          <a:p>
            <a:r>
              <a:rPr dirty="0"/>
              <a:t>1</a:t>
            </a:r>
            <a:r>
              <a:rPr lang="en-US" dirty="0"/>
              <a:t>2</a:t>
            </a:r>
            <a:r>
              <a:rPr dirty="0"/>
              <a:t>.3: Acceptance &amp; Inclusivity Testing</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Explain that just because you can build some software does not mean that you should…"/>
          <p:cNvSpPr txBox="1">
            <a:spLocks noGrp="1"/>
          </p:cNvSpPr>
          <p:nvPr>
            <p:ph type="body" idx="1"/>
          </p:nvPr>
        </p:nvSpPr>
        <p:spPr>
          <a:prstGeom prst="rect">
            <a:avLst/>
          </a:prstGeom>
        </p:spPr>
        <p:txBody>
          <a:bodyPr/>
          <a:lstStyle/>
          <a:p>
            <a:r>
              <a:t>Explain that just because you </a:t>
            </a:r>
            <a:r>
              <a:rPr i="1"/>
              <a:t>can</a:t>
            </a:r>
            <a:r>
              <a:t> build some software does not mean that you should</a:t>
            </a:r>
          </a:p>
          <a:p>
            <a:r>
              <a:t>Provide examples of situations where software causes (inadvertent) harm</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Engineering Equitable Software"/>
          <p:cNvSpPr txBox="1">
            <a:spLocks noGrp="1"/>
          </p:cNvSpPr>
          <p:nvPr>
            <p:ph type="title"/>
          </p:nvPr>
        </p:nvSpPr>
        <p:spPr>
          <a:prstGeom prst="rect">
            <a:avLst/>
          </a:prstGeom>
        </p:spPr>
        <p:txBody>
          <a:bodyPr/>
          <a:lstStyle/>
          <a:p>
            <a:r>
              <a:t>Engineering Equitable Software</a:t>
            </a:r>
          </a:p>
        </p:txBody>
      </p:sp>
      <p:sp>
        <p:nvSpPr>
          <p:cNvPr id="132" name="Slide Subtitle"/>
          <p:cNvSpPr txBox="1">
            <a:spLocks noGrp="1"/>
          </p:cNvSpPr>
          <p:nvPr>
            <p:ph type="body" idx="21"/>
          </p:nvPr>
        </p:nvSpPr>
        <p:spPr>
          <a:prstGeom prst="rect">
            <a:avLst/>
          </a:prstGeom>
        </p:spPr>
        <p:txBody>
          <a:bodyPr/>
          <a:lstStyle/>
          <a:p>
            <a:endParaRPr/>
          </a:p>
        </p:txBody>
      </p:sp>
      <p:pic>
        <p:nvPicPr>
          <p:cNvPr id="133" name="Image" descr="Image"/>
          <p:cNvPicPr>
            <a:picLocks noChangeAspect="1"/>
          </p:cNvPicPr>
          <p:nvPr/>
        </p:nvPicPr>
        <p:blipFill>
          <a:blip r:embed="rId3"/>
          <a:stretch>
            <a:fillRect/>
          </a:stretch>
        </p:blipFill>
        <p:spPr>
          <a:xfrm>
            <a:off x="511071" y="5007524"/>
            <a:ext cx="5825698" cy="5825698"/>
          </a:xfrm>
          <a:prstGeom prst="rect">
            <a:avLst/>
          </a:prstGeom>
          <a:ln w="12700">
            <a:miter lim="400000"/>
          </a:ln>
        </p:spPr>
      </p:pic>
      <p:sp>
        <p:nvSpPr>
          <p:cNvPr id="134" name="“One mark of an exceptional engineer is the ability to understand how products can advantage and disadvantage different groups of human beings. Engineers are expected to have technical aptitude, but they should also have the discernment to know when to b"/>
          <p:cNvSpPr txBox="1"/>
          <p:nvPr/>
        </p:nvSpPr>
        <p:spPr>
          <a:xfrm>
            <a:off x="6339264" y="5470094"/>
            <a:ext cx="17533665" cy="3129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8923" indent="-469900" algn="l">
              <a:lnSpc>
                <a:spcPct val="90000"/>
              </a:lnSpc>
              <a:defRPr sz="4300" spc="-85">
                <a:solidFill>
                  <a:srgbClr val="000000"/>
                </a:solidFill>
                <a:latin typeface="Helvetica Neue Medium"/>
                <a:ea typeface="Helvetica Neue Medium"/>
                <a:cs typeface="Helvetica Neue Medium"/>
                <a:sym typeface="Helvetica Neue Medium"/>
              </a:defRPr>
            </a:lvl1pPr>
          </a:lstStyle>
          <a:p>
            <a:r>
              <a:t>“One mark of an exceptional engineer is the ability to understand how products can advantage and disadvantage different groups of human beings. Engineers are expected to have technical aptitude, but they should also have the discernment to know when to build something and when not to."</a:t>
            </a:r>
          </a:p>
        </p:txBody>
      </p:sp>
      <p:sp>
        <p:nvSpPr>
          <p:cNvPr id="135" name="-Demma Rodriguez, Head of Equity Engineering @ Google"/>
          <p:cNvSpPr txBox="1"/>
          <p:nvPr/>
        </p:nvSpPr>
        <p:spPr>
          <a:xfrm>
            <a:off x="12740812" y="8758854"/>
            <a:ext cx="8739213" cy="1105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825500">
              <a:defRPr sz="3300" b="1">
                <a:solidFill>
                  <a:srgbClr val="000000"/>
                </a:solidFill>
              </a:defRPr>
            </a:pPr>
            <a:r>
              <a:t>-Demma Rodriguez,</a:t>
            </a:r>
            <a:br/>
            <a:r>
              <a:t>Head of Equity Engineering @ Google</a:t>
            </a:r>
          </a:p>
        </p:txBody>
      </p:sp>
      <p:sp>
        <p:nvSpPr>
          <p:cNvPr id="136" name="Quote: “Software Engineering at Google: Lessons Learned from Programming Over Time,” Wright, Winters and Manshreck, 2020 (O’Reilly)"/>
          <p:cNvSpPr txBox="1"/>
          <p:nvPr/>
        </p:nvSpPr>
        <p:spPr>
          <a:xfrm>
            <a:off x="3535883" y="13089486"/>
            <a:ext cx="1731223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a:lvl1pPr>
          </a:lstStyle>
          <a:p>
            <a:r>
              <a:t>Quote: “Software Engineering at Google: Lessons Learned from Programming Over Time,” Wright, Winters and Manshreck, 2020 (O’Reilly)</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More than “don’t be evil”"/>
          <p:cNvSpPr txBox="1">
            <a:spLocks noGrp="1"/>
          </p:cNvSpPr>
          <p:nvPr>
            <p:ph type="title"/>
          </p:nvPr>
        </p:nvSpPr>
        <p:spPr>
          <a:prstGeom prst="rect">
            <a:avLst/>
          </a:prstGeom>
        </p:spPr>
        <p:txBody>
          <a:bodyPr/>
          <a:lstStyle/>
          <a:p>
            <a:r>
              <a:t>More than “don’t be evil”</a:t>
            </a:r>
          </a:p>
        </p:txBody>
      </p:sp>
      <p:sp>
        <p:nvSpPr>
          <p:cNvPr id="141" name="Engineering equitable software requires conscious effor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Engineering equitable software requires conscious effort</a:t>
            </a:r>
          </a:p>
        </p:txBody>
      </p:sp>
      <p:sp>
        <p:nvSpPr>
          <p:cNvPr id="142" name="How do we determine what “the right thing” is?…"/>
          <p:cNvSpPr txBox="1">
            <a:spLocks noGrp="1"/>
          </p:cNvSpPr>
          <p:nvPr>
            <p:ph type="body" idx="1"/>
          </p:nvPr>
        </p:nvSpPr>
        <p:spPr>
          <a:prstGeom prst="rect">
            <a:avLst/>
          </a:prstGeom>
        </p:spPr>
        <p:txBody>
          <a:bodyPr/>
          <a:lstStyle/>
          <a:p>
            <a:r>
              <a:t>How do we determine what “the right thing” is?</a:t>
            </a:r>
          </a:p>
          <a:p>
            <a:r>
              <a:t>How do we convince our investors/managers to take this action?</a:t>
            </a:r>
          </a:p>
          <a:p>
            <a:r>
              <a:t>Out of scope for this week: ethical frameworks (how do we reason between multiple compelling tradeoffs)</a:t>
            </a:r>
          </a:p>
          <a:p>
            <a:r>
              <a:t>This lesson: Discuss some examples that hopefully we all agree are problematic</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oftware Engineering &amp; Ethics Example"/>
          <p:cNvSpPr txBox="1">
            <a:spLocks noGrp="1"/>
          </p:cNvSpPr>
          <p:nvPr>
            <p:ph type="title"/>
          </p:nvPr>
        </p:nvSpPr>
        <p:spPr>
          <a:prstGeom prst="rect">
            <a:avLst/>
          </a:prstGeom>
        </p:spPr>
        <p:txBody>
          <a:bodyPr/>
          <a:lstStyle/>
          <a:p>
            <a:r>
              <a:t>Software Engineering &amp; Ethics Example</a:t>
            </a:r>
          </a:p>
        </p:txBody>
      </p:sp>
      <p:sp>
        <p:nvSpPr>
          <p:cNvPr id="147" name="Algorithmic Bias: COMPAS Sentencing Too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Algorithmic Bias: COMPAS Sentencing Tool</a:t>
            </a:r>
          </a:p>
        </p:txBody>
      </p:sp>
      <p:pic>
        <p:nvPicPr>
          <p:cNvPr id="148" name="methodology-risk-of-recidivism-scores-by-race-900*363-482d1c.png" descr="methodology-risk-of-recidivism-scores-by-race-900*363-482d1c.png"/>
          <p:cNvPicPr>
            <a:picLocks noChangeAspect="1"/>
          </p:cNvPicPr>
          <p:nvPr/>
        </p:nvPicPr>
        <p:blipFill>
          <a:blip r:embed="rId3"/>
          <a:srcRect r="49863"/>
          <a:stretch>
            <a:fillRect/>
          </a:stretch>
        </p:blipFill>
        <p:spPr>
          <a:xfrm>
            <a:off x="12985729" y="6279109"/>
            <a:ext cx="7766840" cy="6248217"/>
          </a:xfrm>
          <a:prstGeom prst="rect">
            <a:avLst/>
          </a:prstGeom>
          <a:ln w="12700">
            <a:miter lim="400000"/>
          </a:ln>
        </p:spPr>
      </p:pic>
      <p:sp>
        <p:nvSpPr>
          <p:cNvPr id="149" name="Analysis of Broward County, FL data: “How We Analyzed the COMPAS Recidivism Algorithm” by Jeff Larson, Surya Mattu, Lauren Kirchner and Julia Angwin"/>
          <p:cNvSpPr txBox="1"/>
          <p:nvPr/>
        </p:nvSpPr>
        <p:spPr>
          <a:xfrm>
            <a:off x="3956050" y="12842702"/>
            <a:ext cx="16471900"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Analysis of Broward County, FL data: </a:t>
            </a:r>
            <a:r>
              <a:rPr u="sng">
                <a:hlinkClick r:id="rId4"/>
              </a:rPr>
              <a:t>“How We Analyzed the COMPAS Recidivism Algorithm” by Jeff Larson, Surya Mattu, Lauren Kirchner and Julia Angwin</a:t>
            </a:r>
          </a:p>
        </p:txBody>
      </p:sp>
      <p:pic>
        <p:nvPicPr>
          <p:cNvPr id="150" name="methodology-risk-of-recidivism-scores-by-race-900*363-482d1c.png" descr="methodology-risk-of-recidivism-scores-by-race-900*363-482d1c.png"/>
          <p:cNvPicPr>
            <a:picLocks noChangeAspect="1"/>
          </p:cNvPicPr>
          <p:nvPr/>
        </p:nvPicPr>
        <p:blipFill>
          <a:blip r:embed="rId3"/>
          <a:srcRect l="49683"/>
          <a:stretch>
            <a:fillRect/>
          </a:stretch>
        </p:blipFill>
        <p:spPr>
          <a:xfrm>
            <a:off x="4122452" y="6279109"/>
            <a:ext cx="7794709" cy="6248217"/>
          </a:xfrm>
          <a:prstGeom prst="rect">
            <a:avLst/>
          </a:prstGeom>
          <a:ln w="12700">
            <a:miter lim="400000"/>
          </a:ln>
        </p:spPr>
      </p:pic>
      <p:graphicFrame>
        <p:nvGraphicFramePr>
          <p:cNvPr id="151" name="Table"/>
          <p:cNvGraphicFramePr/>
          <p:nvPr/>
        </p:nvGraphicFramePr>
        <p:xfrm>
          <a:off x="5847429" y="3627809"/>
          <a:ext cx="12689139" cy="2426930"/>
        </p:xfrm>
        <a:graphic>
          <a:graphicData uri="http://schemas.openxmlformats.org/drawingml/2006/table">
            <a:tbl>
              <a:tblPr>
                <a:tableStyleId>{4C3C2611-4C71-4FC5-86AE-919BDF0F9419}</a:tableStyleId>
              </a:tblPr>
              <a:tblGrid>
                <a:gridCol w="5490232">
                  <a:extLst>
                    <a:ext uri="{9D8B030D-6E8A-4147-A177-3AD203B41FA5}">
                      <a16:colId xmlns:a16="http://schemas.microsoft.com/office/drawing/2014/main" val="20000"/>
                    </a:ext>
                  </a:extLst>
                </a:gridCol>
                <a:gridCol w="2168910">
                  <a:extLst>
                    <a:ext uri="{9D8B030D-6E8A-4147-A177-3AD203B41FA5}">
                      <a16:colId xmlns:a16="http://schemas.microsoft.com/office/drawing/2014/main" val="20001"/>
                    </a:ext>
                  </a:extLst>
                </a:gridCol>
                <a:gridCol w="2585388">
                  <a:extLst>
                    <a:ext uri="{9D8B030D-6E8A-4147-A177-3AD203B41FA5}">
                      <a16:colId xmlns:a16="http://schemas.microsoft.com/office/drawing/2014/main" val="20002"/>
                    </a:ext>
                  </a:extLst>
                </a:gridCol>
                <a:gridCol w="2444609">
                  <a:extLst>
                    <a:ext uri="{9D8B030D-6E8A-4147-A177-3AD203B41FA5}">
                      <a16:colId xmlns:a16="http://schemas.microsoft.com/office/drawing/2014/main" val="20003"/>
                    </a:ext>
                  </a:extLst>
                </a:gridCol>
              </a:tblGrid>
              <a:tr h="776585">
                <a:tc>
                  <a:txBody>
                    <a:bodyPr/>
                    <a:lstStyle/>
                    <a:p>
                      <a:pPr defTabSz="914400">
                        <a:defRPr sz="3800"/>
                      </a:pPr>
                      <a:endParaRPr/>
                    </a:p>
                  </a:txBody>
                  <a:tcPr marL="101600" marR="101600" marT="101600" marB="101600" anchor="b"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ALL DEFENDANTS</a:t>
                      </a:r>
                    </a:p>
                  </a:txBody>
                  <a:tcPr marL="101600" marR="101600" marT="101600" marB="101600" anchor="b"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WHITE DEFENDANTS</a:t>
                      </a:r>
                    </a:p>
                  </a:txBody>
                  <a:tcPr marL="101600" marR="101600" marT="101600" marB="101600" anchor="b"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BLACK DEFENDANTS</a:t>
                      </a:r>
                    </a:p>
                  </a:txBody>
                  <a:tcPr marL="101600" marR="101600" marT="101600" marB="101600" anchor="b" horzOverflow="overflow">
                    <a:solidFill>
                      <a:srgbClr val="4D5459"/>
                    </a:solidFill>
                  </a:tcPr>
                </a:tc>
                <a:extLst>
                  <a:ext uri="{0D108BD9-81ED-4DB2-BD59-A6C34878D82A}">
                    <a16:rowId xmlns:a16="http://schemas.microsoft.com/office/drawing/2014/main" val="10000"/>
                  </a:ext>
                </a:extLst>
              </a:tr>
              <a:tr h="776585">
                <a:tc>
                  <a:txBody>
                    <a:bodyPr/>
                    <a:lstStyle/>
                    <a:p>
                      <a:pPr algn="l" defTabSz="457200"/>
                      <a:r>
                        <a:rPr sz="2200">
                          <a:solidFill>
                            <a:srgbClr val="222222"/>
                          </a:solidFill>
                          <a:latin typeface="Helvetica"/>
                          <a:ea typeface="Helvetica"/>
                          <a:cs typeface="Helvetica"/>
                          <a:sym typeface="Helvetica"/>
                        </a:rPr>
                        <a:t>Labeled Higher Risk, But Didn’t Re-Offend</a:t>
                      </a:r>
                    </a:p>
                  </a:txBody>
                  <a:tcPr marL="101600" marR="101600" marT="101600" marB="101600" horzOverflow="overflow">
                    <a:solidFill>
                      <a:srgbClr val="FFFFFF"/>
                    </a:solidFill>
                  </a:tcPr>
                </a:tc>
                <a:tc>
                  <a:txBody>
                    <a:bodyPr/>
                    <a:lstStyle/>
                    <a:p>
                      <a:pPr algn="l" defTabSz="457200"/>
                      <a:r>
                        <a:rPr sz="2200">
                          <a:solidFill>
                            <a:srgbClr val="222222"/>
                          </a:solidFill>
                          <a:latin typeface="Helvetica"/>
                          <a:ea typeface="Helvetica"/>
                          <a:cs typeface="Helvetica"/>
                          <a:sym typeface="Helvetica"/>
                        </a:rPr>
                        <a:t>32.4%</a:t>
                      </a:r>
                    </a:p>
                  </a:txBody>
                  <a:tcPr marL="101600" marR="101600" marT="101600" marB="10160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23.5%</a:t>
                      </a:r>
                    </a:p>
                  </a:txBody>
                  <a:tcPr marL="101600" marR="101600" marT="101600" marB="10160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44.9%</a:t>
                      </a:r>
                    </a:p>
                  </a:txBody>
                  <a:tcPr marL="101600" marR="101600" marT="101600" marB="101600" horzOverflow="overflow">
                    <a:solidFill>
                      <a:srgbClr val="FFFFFF"/>
                    </a:solidFill>
                  </a:tcPr>
                </a:tc>
                <a:extLst>
                  <a:ext uri="{0D108BD9-81ED-4DB2-BD59-A6C34878D82A}">
                    <a16:rowId xmlns:a16="http://schemas.microsoft.com/office/drawing/2014/main" val="10001"/>
                  </a:ext>
                </a:extLst>
              </a:tr>
              <a:tr h="776585">
                <a:tc>
                  <a:txBody>
                    <a:bodyPr/>
                    <a:lstStyle/>
                    <a:p>
                      <a:pPr algn="l" defTabSz="457200"/>
                      <a:r>
                        <a:rPr sz="2200">
                          <a:solidFill>
                            <a:srgbClr val="222222"/>
                          </a:solidFill>
                          <a:latin typeface="Helvetica"/>
                          <a:ea typeface="Helvetica"/>
                          <a:cs typeface="Helvetica"/>
                          <a:sym typeface="Helvetica"/>
                        </a:rPr>
                        <a:t>Labeled Lower Risk, Yet Did Re-Offend</a:t>
                      </a:r>
                    </a:p>
                  </a:txBody>
                  <a:tcPr marL="101600" marR="101600" marT="101600" marB="101600" horzOverflow="overflow">
                    <a:solidFill>
                      <a:srgbClr val="FFFFFF"/>
                    </a:solidFill>
                  </a:tcPr>
                </a:tc>
                <a:tc>
                  <a:txBody>
                    <a:bodyPr/>
                    <a:lstStyle/>
                    <a:p>
                      <a:pPr algn="l" defTabSz="457200"/>
                      <a:r>
                        <a:rPr sz="2200">
                          <a:solidFill>
                            <a:srgbClr val="222222"/>
                          </a:solidFill>
                          <a:latin typeface="Helvetica"/>
                          <a:ea typeface="Helvetica"/>
                          <a:cs typeface="Helvetica"/>
                          <a:sym typeface="Helvetica"/>
                        </a:rPr>
                        <a:t>37.4%</a:t>
                      </a:r>
                    </a:p>
                  </a:txBody>
                  <a:tcPr marL="101600" marR="101600" marT="101600" marB="10160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47.7%</a:t>
                      </a:r>
                    </a:p>
                  </a:txBody>
                  <a:tcPr marL="101600" marR="101600" marT="101600" marB="10160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28.0%</a:t>
                      </a:r>
                    </a:p>
                  </a:txBody>
                  <a:tcPr marL="101600" marR="101600" marT="101600" marB="101600" horzOverflow="overflow">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2" animBg="1" advAuto="0"/>
      <p:bldP spid="150" grpId="3" animBg="1" advAuto="0"/>
      <p:bldP spid="151"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oftware Engineering &amp; Ethics Example"/>
          <p:cNvSpPr txBox="1">
            <a:spLocks noGrp="1"/>
          </p:cNvSpPr>
          <p:nvPr>
            <p:ph type="title"/>
          </p:nvPr>
        </p:nvSpPr>
        <p:spPr>
          <a:prstGeom prst="rect">
            <a:avLst/>
          </a:prstGeom>
        </p:spPr>
        <p:txBody>
          <a:bodyPr/>
          <a:lstStyle/>
          <a:p>
            <a:r>
              <a:t>Software Engineering &amp; Ethics Example</a:t>
            </a:r>
          </a:p>
        </p:txBody>
      </p:sp>
      <p:sp>
        <p:nvSpPr>
          <p:cNvPr id="156" name="Algorithmic Bias: Price Discrimin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Algorithmic Bias: Price Discrimination</a:t>
            </a:r>
          </a:p>
        </p:txBody>
      </p:sp>
      <p:pic>
        <p:nvPicPr>
          <p:cNvPr id="157" name="Image" descr="Image"/>
          <p:cNvPicPr>
            <a:picLocks noChangeAspect="1"/>
          </p:cNvPicPr>
          <p:nvPr/>
        </p:nvPicPr>
        <p:blipFill>
          <a:blip r:embed="rId3"/>
          <a:stretch>
            <a:fillRect/>
          </a:stretch>
        </p:blipFill>
        <p:spPr>
          <a:xfrm>
            <a:off x="219483" y="3347309"/>
            <a:ext cx="10033001" cy="10058401"/>
          </a:xfrm>
          <a:prstGeom prst="rect">
            <a:avLst/>
          </a:prstGeom>
          <a:ln w="12700">
            <a:miter lim="400000"/>
          </a:ln>
        </p:spPr>
      </p:pic>
      <p:sp>
        <p:nvSpPr>
          <p:cNvPr id="158" name="https://www.wsj.com/articles/SB10001424127887323777204578189391813881534"/>
          <p:cNvSpPr txBox="1"/>
          <p:nvPr/>
        </p:nvSpPr>
        <p:spPr>
          <a:xfrm>
            <a:off x="80048" y="13254503"/>
            <a:ext cx="11526013"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https://www.wsj.com/articles/SB10001424127887323777204578189391813881534</a:t>
            </a:r>
          </a:p>
        </p:txBody>
      </p:sp>
      <p:pic>
        <p:nvPicPr>
          <p:cNvPr id="159" name="Image" descr="Image"/>
          <p:cNvPicPr>
            <a:picLocks noChangeAspect="1"/>
          </p:cNvPicPr>
          <p:nvPr/>
        </p:nvPicPr>
        <p:blipFill>
          <a:blip r:embed="rId5"/>
          <a:stretch>
            <a:fillRect/>
          </a:stretch>
        </p:blipFill>
        <p:spPr>
          <a:xfrm>
            <a:off x="14251353" y="2675527"/>
            <a:ext cx="9125035" cy="11401965"/>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oftware Engineering &amp; Ethics Example"/>
          <p:cNvSpPr txBox="1">
            <a:spLocks noGrp="1"/>
          </p:cNvSpPr>
          <p:nvPr>
            <p:ph type="title"/>
          </p:nvPr>
        </p:nvSpPr>
        <p:spPr>
          <a:prstGeom prst="rect">
            <a:avLst/>
          </a:prstGeom>
        </p:spPr>
        <p:txBody>
          <a:bodyPr/>
          <a:lstStyle/>
          <a:p>
            <a:r>
              <a:t>Software Engineering &amp; Ethics Example</a:t>
            </a:r>
          </a:p>
        </p:txBody>
      </p:sp>
      <p:sp>
        <p:nvSpPr>
          <p:cNvPr id="164" name="Climate Impact: Machine Learning Model Training &amp; Developmen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Climate Impact: Machine Learning Model Training &amp; Development</a:t>
            </a:r>
          </a:p>
        </p:txBody>
      </p:sp>
      <p:grpSp>
        <p:nvGrpSpPr>
          <p:cNvPr id="167" name="Group"/>
          <p:cNvGrpSpPr/>
          <p:nvPr/>
        </p:nvGrpSpPr>
        <p:grpSpPr>
          <a:xfrm>
            <a:off x="13115681" y="4536960"/>
            <a:ext cx="10496406" cy="7997151"/>
            <a:chOff x="0" y="0"/>
            <a:chExt cx="10496405" cy="7997150"/>
          </a:xfrm>
        </p:grpSpPr>
        <p:pic>
          <p:nvPicPr>
            <p:cNvPr id="165" name="Image" descr="Image"/>
            <p:cNvPicPr>
              <a:picLocks noChangeAspect="1"/>
            </p:cNvPicPr>
            <p:nvPr/>
          </p:nvPicPr>
          <p:blipFill>
            <a:blip r:embed="rId3"/>
            <a:stretch>
              <a:fillRect/>
            </a:stretch>
          </p:blipFill>
          <p:spPr>
            <a:xfrm>
              <a:off x="571605" y="0"/>
              <a:ext cx="9353194" cy="6339122"/>
            </a:xfrm>
            <a:prstGeom prst="rect">
              <a:avLst/>
            </a:prstGeom>
            <a:ln w="12700" cap="flat">
              <a:noFill/>
              <a:miter lim="400000"/>
            </a:ln>
            <a:effectLst/>
          </p:spPr>
        </p:pic>
        <p:sp>
          <p:nvSpPr>
            <p:cNvPr id="166" name="“Energy and Policy Considerations for Deep Learning in NLP” Emma Strubell, Ananya Ganesh, Andrew McCallum, in Proceedings of ACL 2019"/>
            <p:cNvSpPr txBox="1"/>
            <p:nvPr/>
          </p:nvSpPr>
          <p:spPr>
            <a:xfrm>
              <a:off x="0" y="7167484"/>
              <a:ext cx="10496406" cy="8296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u="sng">
                  <a:hlinkClick r:id="rId4"/>
                </a:defRPr>
              </a:lvl1pPr>
            </a:lstStyle>
            <a:p>
              <a:pPr>
                <a:defRPr u="none"/>
              </a:pPr>
              <a:r>
                <a:rPr u="sng">
                  <a:hlinkClick r:id="rId4"/>
                </a:rPr>
                <a:t>“Energy and Policy Considerations for Deep Learning in NLP” Emma Strubell, Ananya Ganesh, Andrew McCallum, in Proceedings of ACL 2019</a:t>
              </a:r>
            </a:p>
          </p:txBody>
        </p:sp>
      </p:grpSp>
      <p:pic>
        <p:nvPicPr>
          <p:cNvPr id="168" name="Image" descr="Image"/>
          <p:cNvPicPr>
            <a:picLocks noChangeAspect="1"/>
          </p:cNvPicPr>
          <p:nvPr/>
        </p:nvPicPr>
        <p:blipFill>
          <a:blip r:embed="rId5"/>
          <a:stretch>
            <a:fillRect/>
          </a:stretch>
        </p:blipFill>
        <p:spPr>
          <a:xfrm>
            <a:off x="1538597" y="5030059"/>
            <a:ext cx="8204201" cy="6692901"/>
          </a:xfrm>
          <a:prstGeom prst="rect">
            <a:avLst/>
          </a:prstGeom>
          <a:ln w="12700">
            <a:miter lim="400000"/>
          </a:ln>
        </p:spPr>
      </p:pic>
      <p:sp>
        <p:nvSpPr>
          <p:cNvPr id="169" name="https://www.theregister.com/2020/11/04/gpt3_carbon_footprint_estimate/"/>
          <p:cNvSpPr txBox="1"/>
          <p:nvPr/>
        </p:nvSpPr>
        <p:spPr>
          <a:xfrm>
            <a:off x="443341" y="11888595"/>
            <a:ext cx="10394712"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u="sng">
                <a:hlinkClick r:id="rId6"/>
              </a:defRPr>
            </a:lvl1pPr>
          </a:lstStyle>
          <a:p>
            <a:pPr>
              <a:defRPr u="none"/>
            </a:pPr>
            <a:r>
              <a:rPr u="sng" dirty="0">
                <a:hlinkClick r:id="rId6"/>
              </a:rPr>
              <a:t>https://www.theregister.com/2020/11/04/gpt3_carbon_footprint_estimate/</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oftware Engineering &amp; Ethics Example"/>
          <p:cNvSpPr txBox="1">
            <a:spLocks noGrp="1"/>
          </p:cNvSpPr>
          <p:nvPr>
            <p:ph type="title"/>
          </p:nvPr>
        </p:nvSpPr>
        <p:spPr>
          <a:prstGeom prst="rect">
            <a:avLst/>
          </a:prstGeom>
        </p:spPr>
        <p:txBody>
          <a:bodyPr/>
          <a:lstStyle/>
          <a:p>
            <a:r>
              <a:t>Software Engineering &amp; Ethics Example</a:t>
            </a:r>
          </a:p>
        </p:txBody>
      </p:sp>
      <p:sp>
        <p:nvSpPr>
          <p:cNvPr id="174" name="Inclusivity and Accessibility: Domino’s Pizza LLC v. Robl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Inclusivity and Accessibility: Domino’s Pizza LLC v. Robles</a:t>
            </a:r>
          </a:p>
        </p:txBody>
      </p:sp>
      <p:pic>
        <p:nvPicPr>
          <p:cNvPr id="175" name="Image" descr="Image"/>
          <p:cNvPicPr>
            <a:picLocks noChangeAspect="1"/>
          </p:cNvPicPr>
          <p:nvPr/>
        </p:nvPicPr>
        <p:blipFill>
          <a:blip r:embed="rId3"/>
          <a:stretch>
            <a:fillRect/>
          </a:stretch>
        </p:blipFill>
        <p:spPr>
          <a:xfrm>
            <a:off x="966253" y="3920848"/>
            <a:ext cx="9753601" cy="10579101"/>
          </a:xfrm>
          <a:prstGeom prst="rect">
            <a:avLst/>
          </a:prstGeom>
          <a:ln w="12700">
            <a:miter lim="400000"/>
          </a:ln>
        </p:spPr>
      </p:pic>
      <p:sp>
        <p:nvSpPr>
          <p:cNvPr id="176" name="“Domino’s Would Rather Go to the Supreme Court Than Make Its Website Accessible to the Blind” by Brenna Houck, Eater Detroit"/>
          <p:cNvSpPr txBox="1"/>
          <p:nvPr/>
        </p:nvSpPr>
        <p:spPr>
          <a:xfrm>
            <a:off x="13529754" y="12766818"/>
            <a:ext cx="10758660"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u="sng">
                <a:hlinkClick r:id="rId4"/>
              </a:defRPr>
            </a:lvl1pPr>
          </a:lstStyle>
          <a:p>
            <a:pPr>
              <a:defRPr u="none"/>
            </a:pPr>
            <a:r>
              <a:rPr u="sng">
                <a:hlinkClick r:id="rId4"/>
              </a:rPr>
              <a:t>“Domino’s Would Rather Go to the Supreme Court Than Make Its Website Accessible to the Blind” by Brenna Houck, Eater Detroit</a:t>
            </a:r>
          </a:p>
        </p:txBody>
      </p:sp>
      <p:pic>
        <p:nvPicPr>
          <p:cNvPr id="177" name="Image" descr="Image"/>
          <p:cNvPicPr>
            <a:picLocks noChangeAspect="1"/>
          </p:cNvPicPr>
          <p:nvPr/>
        </p:nvPicPr>
        <p:blipFill>
          <a:blip r:embed="rId5"/>
          <a:srcRect t="4533"/>
          <a:stretch>
            <a:fillRect/>
          </a:stretch>
        </p:blipFill>
        <p:spPr>
          <a:xfrm>
            <a:off x="11675450" y="5160228"/>
            <a:ext cx="11955878" cy="3564831"/>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oftware Engineering &amp; Ethics Example"/>
          <p:cNvSpPr txBox="1">
            <a:spLocks noGrp="1"/>
          </p:cNvSpPr>
          <p:nvPr>
            <p:ph type="title"/>
          </p:nvPr>
        </p:nvSpPr>
        <p:spPr>
          <a:prstGeom prst="rect">
            <a:avLst/>
          </a:prstGeom>
        </p:spPr>
        <p:txBody>
          <a:bodyPr/>
          <a:lstStyle/>
          <a:p>
            <a:r>
              <a:t>Software Engineering &amp; Ethics Example</a:t>
            </a:r>
          </a:p>
        </p:txBody>
      </p:sp>
      <p:sp>
        <p:nvSpPr>
          <p:cNvPr id="182" name="Evading regulation: Volkswage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Evading regulation: Volkswagen</a:t>
            </a:r>
          </a:p>
        </p:txBody>
      </p:sp>
      <p:pic>
        <p:nvPicPr>
          <p:cNvPr id="183" name="Image" descr="Image"/>
          <p:cNvPicPr>
            <a:picLocks noChangeAspect="1"/>
          </p:cNvPicPr>
          <p:nvPr/>
        </p:nvPicPr>
        <p:blipFill>
          <a:blip r:embed="rId3"/>
          <a:stretch>
            <a:fillRect/>
          </a:stretch>
        </p:blipFill>
        <p:spPr>
          <a:xfrm>
            <a:off x="1880351" y="4033109"/>
            <a:ext cx="8585201" cy="8686801"/>
          </a:xfrm>
          <a:prstGeom prst="rect">
            <a:avLst/>
          </a:prstGeom>
          <a:ln w="12700">
            <a:miter lim="400000"/>
          </a:ln>
        </p:spPr>
      </p:pic>
      <p:sp>
        <p:nvSpPr>
          <p:cNvPr id="184" name="“How Volkswagen’s ‘Defeat Devices’ Worked” By Guilbert Gates, Jack Ewing, Karl Russell and Derek Watkins"/>
          <p:cNvSpPr txBox="1"/>
          <p:nvPr/>
        </p:nvSpPr>
        <p:spPr>
          <a:xfrm>
            <a:off x="4689348" y="12900379"/>
            <a:ext cx="15005305"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“How Volkswagen’s ‘Defeat Devices’ Worked” By Guilbert Gates, Jack Ewing, Karl Russell and Derek Watkins</a:t>
            </a:r>
          </a:p>
        </p:txBody>
      </p:sp>
      <p:pic>
        <p:nvPicPr>
          <p:cNvPr id="185" name="Image" descr="Image"/>
          <p:cNvPicPr>
            <a:picLocks noChangeAspect="1"/>
          </p:cNvPicPr>
          <p:nvPr/>
        </p:nvPicPr>
        <p:blipFill>
          <a:blip r:embed="rId5"/>
          <a:srcRect l="8093" t="5734"/>
          <a:stretch>
            <a:fillRect/>
          </a:stretch>
        </p:blipFill>
        <p:spPr>
          <a:xfrm>
            <a:off x="12229745" y="4351994"/>
            <a:ext cx="10273984" cy="7595335"/>
          </a:xfrm>
          <a:prstGeom prst="rect">
            <a:avLst/>
          </a:prstGeom>
          <a:ln w="12700">
            <a:miter lim="400000"/>
          </a:ln>
        </p:spPr>
      </p:pic>
      <p:sp>
        <p:nvSpPr>
          <p:cNvPr id="186" name="$14.7 billion settlement"/>
          <p:cNvSpPr txBox="1"/>
          <p:nvPr/>
        </p:nvSpPr>
        <p:spPr>
          <a:xfrm rot="19443404">
            <a:off x="1121074" y="7073148"/>
            <a:ext cx="6232602" cy="771192"/>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r>
              <a:t>$14.7 billion settlement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1"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305</TotalTime>
  <Words>2089</Words>
  <Application>Microsoft Office PowerPoint</Application>
  <PresentationFormat>Custom</PresentationFormat>
  <Paragraphs>64</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Helvetica</vt:lpstr>
      <vt:lpstr>Helvetica Neue</vt:lpstr>
      <vt:lpstr>Helvetica Neue Medium</vt:lpstr>
      <vt:lpstr>21_BasicWhite</vt:lpstr>
      <vt:lpstr>CS 4530 &amp; CS 5500 Software Engineering</vt:lpstr>
      <vt:lpstr>Learning Objectives for this Lesson</vt:lpstr>
      <vt:lpstr>Engineering Equitable Software</vt:lpstr>
      <vt:lpstr>More than “don’t be evil”</vt:lpstr>
      <vt:lpstr>Software Engineering &amp; Ethics Example</vt:lpstr>
      <vt:lpstr>Software Engineering &amp; Ethics Example</vt:lpstr>
      <vt:lpstr>Software Engineering &amp; Ethics Example</vt:lpstr>
      <vt:lpstr>Software Engineering &amp; Ethics Example</vt:lpstr>
      <vt:lpstr>Software Engineering &amp; Ethics Example</vt:lpstr>
      <vt:lpstr>Reflecting on these examples</vt:lpstr>
      <vt:lpstr>Engineering Equitable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2</cp:revision>
  <dcterms:modified xsi:type="dcterms:W3CDTF">2022-03-31T20:51:18Z</dcterms:modified>
</cp:coreProperties>
</file>